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png>
</file>

<file path=ppt/media/image28.png>
</file>

<file path=ppt/media/image29.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5dcacd5f40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dcacd5f40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5dcacd5f40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dcacd5f40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5dcacd5f40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5dcacd5f40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5dcacd5f40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dcacd5f40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5dcacd5f40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5dcacd5f40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5dcacd5f40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5dcacd5f40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5dd652660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dd652660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5dd6526602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5dd6526602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5d38bd2616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5d38bd2616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5d47dacfc2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5d47dacfc2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5d47dacfc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d47dacfc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5d47dacfc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d47dacfc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5dcacd5f4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5dcacd5f4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5dcacd5f40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5dcacd5f40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5dcacd5f4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dcacd5f4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wp.me/P3rYuP-6SAshp"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jimmynewland.com/cpx-led-demo.png" TargetMode="External"/><Relationship Id="rId4" Type="http://schemas.openxmlformats.org/officeDocument/2006/relationships/image" Target="../media/image28.png"/><Relationship Id="rId5" Type="http://schemas.openxmlformats.org/officeDocument/2006/relationships/hyperlink" Target="https://github.com/jimmynewland/paths-up-expeditions-in-computing-ret2018/blob/master/CircuitPlaygroundExpressPPG-starter.ino" TargetMode="External"/><Relationship Id="rId6" Type="http://schemas.openxmlformats.org/officeDocument/2006/relationships/image" Target="../media/image12.png"/><Relationship Id="rId7" Type="http://schemas.openxmlformats.org/officeDocument/2006/relationships/image" Target="../media/image20.png"/><Relationship Id="rId8"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22.png"/><Relationship Id="rId4" Type="http://schemas.openxmlformats.org/officeDocument/2006/relationships/hyperlink" Target="http://www.youtube.com/watch?v=JuwK9bwggg0" TargetMode="External"/><Relationship Id="rId5" Type="http://schemas.openxmlformats.org/officeDocument/2006/relationships/image" Target="../media/image26.jpg"/><Relationship Id="rId6"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2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github.com/PATHS-UP-RET/paths-up-expeditions-in-computing-ret2019/blob/master/mu_cpx_ppg.py" TargetMode="External"/><Relationship Id="rId4" Type="http://schemas.openxmlformats.org/officeDocument/2006/relationships/image" Target="../media/image21.png"/><Relationship Id="rId5" Type="http://schemas.openxmlformats.org/officeDocument/2006/relationships/hyperlink" Target="http://www.youtube.com/watch?v=UenvY5c9lso" TargetMode="External"/><Relationship Id="rId6" Type="http://schemas.openxmlformats.org/officeDocument/2006/relationships/image" Target="../media/image25.jpg"/><Relationship Id="rId7"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github.com/jimmynewland?tab=repositories" TargetMode="External"/><Relationship Id="rId4" Type="http://schemas.openxmlformats.org/officeDocument/2006/relationships/image" Target="../media/image24.png"/><Relationship Id="rId5"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pulsesensor.com/pages/micro-bit-fun" TargetMode="External"/><Relationship Id="rId4" Type="http://schemas.openxmlformats.org/officeDocument/2006/relationships/image" Target="../media/image29.png"/><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hyperlink" Target="https://www.glowscript.org/#/user/rhettallain/folder/classicalmechanics/program/ballcollide1" TargetMode="External"/><Relationship Id="rId6" Type="http://schemas.openxmlformats.org/officeDocument/2006/relationships/hyperlink" Target="https://www.wired.com/2014/01/what-kind-of-science-is-computational-scienc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hyperlink" Target="http://www.youtube.com/watch?v=jHRNMPfeDCY" TargetMode="External"/><Relationship Id="rId4" Type="http://schemas.openxmlformats.org/officeDocument/2006/relationships/image" Target="../media/image5.jpg"/><Relationship Id="rId5" Type="http://schemas.openxmlformats.org/officeDocument/2006/relationships/image" Target="../media/image1.png"/><Relationship Id="rId6" Type="http://schemas.openxmlformats.org/officeDocument/2006/relationships/image" Target="../media/image10.png"/><Relationship Id="rId7"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hyperlink" Target="https://docs.google.com/document/d/1DWxBXgO-nJMhakm7R1ahN_ICaenzY9MTdr1bwsRb4sA/edit?usp=sharing" TargetMode="External"/><Relationship Id="rId4" Type="http://schemas.openxmlformats.org/officeDocument/2006/relationships/hyperlink" Target="https://www.teachengineering.org/makerchallenges/view/rice3-2349-heartbeat-microcontroller-led-senor-design-challenge" TargetMode="External"/><Relationship Id="rId9" Type="http://schemas.openxmlformats.org/officeDocument/2006/relationships/image" Target="../media/image2.png"/><Relationship Id="rId5" Type="http://schemas.openxmlformats.org/officeDocument/2006/relationships/image" Target="../media/image16.png"/><Relationship Id="rId6" Type="http://schemas.openxmlformats.org/officeDocument/2006/relationships/hyperlink" Target="https://learn.adafruit.com/sensor-plotting-with-mu-and-circuitpython/pulse?embeds=allow" TargetMode="External"/><Relationship Id="rId7" Type="http://schemas.openxmlformats.org/officeDocument/2006/relationships/image" Target="../media/image6.png"/><Relationship Id="rId8"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8.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hyperlink" Target="https://gist.github.com/jimmynewland/9f50cc58d94d4a18c61399ae560587ab" TargetMode="External"/><Relationship Id="rId5" Type="http://schemas.openxmlformats.org/officeDocument/2006/relationships/image" Target="../media/image4.png"/><Relationship Id="rId6"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s://gist.github.com/jimmynewland/9f50cc58d94d4a18c61399ae560587ab" TargetMode="External"/><Relationship Id="rId4" Type="http://schemas.openxmlformats.org/officeDocument/2006/relationships/image" Target="../media/image3.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hyperlink" Target="http://www.youtube.com/watch?v=vZmXTkmfTrc" TargetMode="External"/><Relationship Id="rId5" Type="http://schemas.openxmlformats.org/officeDocument/2006/relationships/image" Target="../media/image14.jpg"/><Relationship Id="rId6" Type="http://schemas.openxmlformats.org/officeDocument/2006/relationships/image" Target="../media/image2.png"/><Relationship Id="rId7" Type="http://schemas.openxmlformats.org/officeDocument/2006/relationships/hyperlink" Target="http://www.youtube.com/watch?v=oVDvpdVXRUg" TargetMode="External"/><Relationship Id="rId8" Type="http://schemas.openxmlformats.org/officeDocument/2006/relationships/image" Target="../media/image1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7.png"/><Relationship Id="rId4" Type="http://schemas.openxmlformats.org/officeDocument/2006/relationships/image" Target="../media/image19.png"/><Relationship Id="rId5" Type="http://schemas.openxmlformats.org/officeDocument/2006/relationships/hyperlink" Target="https://docs.google.com/spreadsheets/d/1e2Pf-k8xPMPkW8KWK26sWDcSPJnWGK71JiQeylP8JGU/edit?usp=sharing" TargetMode="External"/><Relationship Id="rId6" Type="http://schemas.openxmlformats.org/officeDocument/2006/relationships/image" Target="../media/image9.png"/><Relationship Id="rId7"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Visualize your Heartbeat</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Measuring heart rate with an microcontroller and pulse sensor</a:t>
            </a:r>
            <a:endParaRPr/>
          </a:p>
        </p:txBody>
      </p:sp>
      <p:sp>
        <p:nvSpPr>
          <p:cNvPr id="69" name="Google Shape;69;p13"/>
          <p:cNvSpPr txBox="1"/>
          <p:nvPr>
            <p:ph idx="1" type="subTitle"/>
          </p:nvPr>
        </p:nvSpPr>
        <p:spPr>
          <a:xfrm>
            <a:off x="390525" y="3809050"/>
            <a:ext cx="6159000" cy="43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Jimmy Newland 2018 Expeditions in Computing RET intern </a:t>
            </a:r>
            <a:r>
              <a:rPr lang="en" u="sng">
                <a:solidFill>
                  <a:schemeClr val="hlink"/>
                </a:solidFill>
                <a:hlinkClick r:id="rId3"/>
              </a:rPr>
              <a:t>https://wp.me/P3rYuP-6SAshp</a:t>
            </a:r>
            <a:r>
              <a:rPr lang="en"/>
              <a:t> </a:t>
            </a:r>
            <a:endParaRPr/>
          </a:p>
        </p:txBody>
      </p:sp>
      <p:pic>
        <p:nvPicPr>
          <p:cNvPr id="70" name="Google Shape;70;p13"/>
          <p:cNvPicPr preferRelativeResize="0"/>
          <p:nvPr/>
        </p:nvPicPr>
        <p:blipFill>
          <a:blip r:embed="rId4">
            <a:alphaModFix/>
          </a:blip>
          <a:stretch>
            <a:fillRect/>
          </a:stretch>
        </p:blipFill>
        <p:spPr>
          <a:xfrm>
            <a:off x="6628401" y="3258276"/>
            <a:ext cx="1606950" cy="1606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Long version: engineer a PPG system</a:t>
            </a:r>
            <a:endParaRPr/>
          </a:p>
        </p:txBody>
      </p:sp>
      <p:sp>
        <p:nvSpPr>
          <p:cNvPr id="154" name="Google Shape;154;p22"/>
          <p:cNvSpPr txBox="1"/>
          <p:nvPr/>
        </p:nvSpPr>
        <p:spPr>
          <a:xfrm>
            <a:off x="0" y="3924775"/>
            <a:ext cx="5772600" cy="9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The basic challenge here is to turn on an LED and then read the light reflected off your finger into the light sensor. Then display the data in the plotter tool and see your pulse in real-time!</a:t>
            </a:r>
            <a:endParaRPr>
              <a:latin typeface="Roboto"/>
              <a:ea typeface="Roboto"/>
              <a:cs typeface="Roboto"/>
              <a:sym typeface="Roboto"/>
            </a:endParaRPr>
          </a:p>
        </p:txBody>
      </p:sp>
      <p:sp>
        <p:nvSpPr>
          <p:cNvPr id="155" name="Google Shape;155;p22"/>
          <p:cNvSpPr txBox="1"/>
          <p:nvPr/>
        </p:nvSpPr>
        <p:spPr>
          <a:xfrm>
            <a:off x="98250" y="778150"/>
            <a:ext cx="8521800" cy="41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Step 1:</a:t>
            </a:r>
            <a:r>
              <a:rPr lang="en">
                <a:latin typeface="Roboto"/>
                <a:ea typeface="Roboto"/>
                <a:cs typeface="Roboto"/>
                <a:sym typeface="Roboto"/>
              </a:rPr>
              <a:t> experiment with coding the Circuit Playground Express (CPX) to make LEDs turn certain colors.</a:t>
            </a:r>
            <a:endParaRPr>
              <a:latin typeface="Roboto"/>
              <a:ea typeface="Roboto"/>
              <a:cs typeface="Roboto"/>
              <a:sym typeface="Roboto"/>
            </a:endParaRPr>
          </a:p>
        </p:txBody>
      </p:sp>
      <p:pic>
        <p:nvPicPr>
          <p:cNvPr id="156" name="Google Shape;156;p22">
            <a:hlinkClick r:id="rId3"/>
          </p:cNvPr>
          <p:cNvPicPr preferRelativeResize="0"/>
          <p:nvPr/>
        </p:nvPicPr>
        <p:blipFill>
          <a:blip r:embed="rId4">
            <a:alphaModFix/>
          </a:blip>
          <a:stretch>
            <a:fillRect/>
          </a:stretch>
        </p:blipFill>
        <p:spPr>
          <a:xfrm>
            <a:off x="408500" y="1207675"/>
            <a:ext cx="2145001" cy="2188926"/>
          </a:xfrm>
          <a:prstGeom prst="rect">
            <a:avLst/>
          </a:prstGeom>
          <a:noFill/>
          <a:ln>
            <a:noFill/>
          </a:ln>
        </p:spPr>
      </p:pic>
      <p:pic>
        <p:nvPicPr>
          <p:cNvPr id="157" name="Google Shape;157;p22">
            <a:hlinkClick r:id="rId5"/>
          </p:cNvPr>
          <p:cNvPicPr preferRelativeResize="0"/>
          <p:nvPr/>
        </p:nvPicPr>
        <p:blipFill>
          <a:blip r:embed="rId6">
            <a:alphaModFix/>
          </a:blip>
          <a:stretch>
            <a:fillRect/>
          </a:stretch>
        </p:blipFill>
        <p:spPr>
          <a:xfrm>
            <a:off x="2802788" y="1207675"/>
            <a:ext cx="2807913" cy="2706075"/>
          </a:xfrm>
          <a:prstGeom prst="rect">
            <a:avLst/>
          </a:prstGeom>
          <a:noFill/>
          <a:ln>
            <a:noFill/>
          </a:ln>
        </p:spPr>
      </p:pic>
      <p:pic>
        <p:nvPicPr>
          <p:cNvPr id="158" name="Google Shape;158;p22"/>
          <p:cNvPicPr preferRelativeResize="0"/>
          <p:nvPr/>
        </p:nvPicPr>
        <p:blipFill>
          <a:blip r:embed="rId7">
            <a:alphaModFix/>
          </a:blip>
          <a:stretch>
            <a:fillRect/>
          </a:stretch>
        </p:blipFill>
        <p:spPr>
          <a:xfrm>
            <a:off x="5812149" y="1196650"/>
            <a:ext cx="2807901" cy="3824427"/>
          </a:xfrm>
          <a:prstGeom prst="rect">
            <a:avLst/>
          </a:prstGeom>
          <a:noFill/>
          <a:ln>
            <a:noFill/>
          </a:ln>
        </p:spPr>
      </p:pic>
      <p:pic>
        <p:nvPicPr>
          <p:cNvPr id="159" name="Google Shape;159;p22"/>
          <p:cNvPicPr preferRelativeResize="0"/>
          <p:nvPr/>
        </p:nvPicPr>
        <p:blipFill>
          <a:blip r:embed="rId8">
            <a:alphaModFix/>
          </a:blip>
          <a:stretch>
            <a:fillRect/>
          </a:stretch>
        </p:blipFill>
        <p:spPr>
          <a:xfrm>
            <a:off x="8488850" y="16350"/>
            <a:ext cx="655150" cy="655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Using the CPX Light Sensor</a:t>
            </a:r>
            <a:endParaRPr/>
          </a:p>
        </p:txBody>
      </p:sp>
      <p:pic>
        <p:nvPicPr>
          <p:cNvPr id="165" name="Google Shape;165;p23"/>
          <p:cNvPicPr preferRelativeResize="0"/>
          <p:nvPr/>
        </p:nvPicPr>
        <p:blipFill>
          <a:blip r:embed="rId3">
            <a:alphaModFix/>
          </a:blip>
          <a:stretch>
            <a:fillRect/>
          </a:stretch>
        </p:blipFill>
        <p:spPr>
          <a:xfrm>
            <a:off x="451825" y="3335700"/>
            <a:ext cx="2410451" cy="1807804"/>
          </a:xfrm>
          <a:prstGeom prst="rect">
            <a:avLst/>
          </a:prstGeom>
          <a:noFill/>
          <a:ln>
            <a:noFill/>
          </a:ln>
        </p:spPr>
      </p:pic>
      <p:pic>
        <p:nvPicPr>
          <p:cNvPr descr="Use Circuit Playground Express to detect and display a pulse using an LED and the light sensor." id="166" name="Google Shape;166;p23" title="CPX as Pulse Sensor Demo">
            <a:hlinkClick r:id="rId4"/>
          </p:cNvPr>
          <p:cNvPicPr preferRelativeResize="0"/>
          <p:nvPr/>
        </p:nvPicPr>
        <p:blipFill>
          <a:blip r:embed="rId5">
            <a:alphaModFix/>
          </a:blip>
          <a:stretch>
            <a:fillRect/>
          </a:stretch>
        </p:blipFill>
        <p:spPr>
          <a:xfrm>
            <a:off x="3646250" y="1189450"/>
            <a:ext cx="4910825" cy="3683075"/>
          </a:xfrm>
          <a:prstGeom prst="rect">
            <a:avLst/>
          </a:prstGeom>
          <a:noFill/>
          <a:ln>
            <a:noFill/>
          </a:ln>
        </p:spPr>
      </p:pic>
      <p:sp>
        <p:nvSpPr>
          <p:cNvPr id="167" name="Google Shape;167;p23"/>
          <p:cNvSpPr txBox="1"/>
          <p:nvPr/>
        </p:nvSpPr>
        <p:spPr>
          <a:xfrm>
            <a:off x="98250" y="1152425"/>
            <a:ext cx="3117600" cy="20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Get the light level reading from the CPX and print it to the serial console. Next, we add a 20-millisecond delay to allow the device to reset.</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Access the serial console by selecting the Tools menu and then selecting Serial Monitor. Or plot the values using Serial Plotter.</a:t>
            </a:r>
            <a:endParaRPr>
              <a:latin typeface="Roboto"/>
              <a:ea typeface="Roboto"/>
              <a:cs typeface="Roboto"/>
              <a:sym typeface="Roboto"/>
            </a:endParaRPr>
          </a:p>
        </p:txBody>
      </p:sp>
      <p:sp>
        <p:nvSpPr>
          <p:cNvPr id="168" name="Google Shape;168;p23"/>
          <p:cNvSpPr txBox="1"/>
          <p:nvPr/>
        </p:nvSpPr>
        <p:spPr>
          <a:xfrm>
            <a:off x="98325" y="763925"/>
            <a:ext cx="3973500" cy="3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Step 2:</a:t>
            </a:r>
            <a:r>
              <a:rPr lang="en">
                <a:latin typeface="Roboto"/>
                <a:ea typeface="Roboto"/>
                <a:cs typeface="Roboto"/>
                <a:sym typeface="Roboto"/>
              </a:rPr>
              <a:t> Familiarize yourself with the light sensor</a:t>
            </a:r>
            <a:endParaRPr>
              <a:latin typeface="Roboto"/>
              <a:ea typeface="Roboto"/>
              <a:cs typeface="Roboto"/>
              <a:sym typeface="Roboto"/>
            </a:endParaRPr>
          </a:p>
        </p:txBody>
      </p:sp>
      <p:pic>
        <p:nvPicPr>
          <p:cNvPr id="169" name="Google Shape;169;p23"/>
          <p:cNvPicPr preferRelativeResize="0"/>
          <p:nvPr/>
        </p:nvPicPr>
        <p:blipFill>
          <a:blip r:embed="rId6">
            <a:alphaModFix/>
          </a:blip>
          <a:stretch>
            <a:fillRect/>
          </a:stretch>
        </p:blipFill>
        <p:spPr>
          <a:xfrm>
            <a:off x="8488850" y="16350"/>
            <a:ext cx="655150" cy="655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4"/>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Putting it all together</a:t>
            </a:r>
            <a:endParaRPr/>
          </a:p>
        </p:txBody>
      </p:sp>
      <p:sp>
        <p:nvSpPr>
          <p:cNvPr id="175" name="Google Shape;175;p24"/>
          <p:cNvSpPr txBox="1"/>
          <p:nvPr/>
        </p:nvSpPr>
        <p:spPr>
          <a:xfrm>
            <a:off x="115950" y="763925"/>
            <a:ext cx="8912100" cy="5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Step 3:</a:t>
            </a:r>
            <a:r>
              <a:rPr lang="en">
                <a:latin typeface="Roboto"/>
                <a:ea typeface="Roboto"/>
                <a:cs typeface="Roboto"/>
                <a:sym typeface="Roboto"/>
              </a:rPr>
              <a:t> P</a:t>
            </a:r>
            <a:r>
              <a:rPr lang="en">
                <a:latin typeface="Roboto"/>
                <a:ea typeface="Roboto"/>
                <a:cs typeface="Roboto"/>
                <a:sym typeface="Roboto"/>
              </a:rPr>
              <a:t>ut together the various pieces: turn on the LED closest to the light sensor, read the light reflected back into the sensor, and print the values to the serial plotter.</a:t>
            </a:r>
            <a:endParaRPr>
              <a:latin typeface="Roboto"/>
              <a:ea typeface="Roboto"/>
              <a:cs typeface="Roboto"/>
              <a:sym typeface="Roboto"/>
            </a:endParaRPr>
          </a:p>
        </p:txBody>
      </p:sp>
      <p:pic>
        <p:nvPicPr>
          <p:cNvPr id="176" name="Google Shape;176;p24"/>
          <p:cNvPicPr preferRelativeResize="0"/>
          <p:nvPr/>
        </p:nvPicPr>
        <p:blipFill>
          <a:blip r:embed="rId3">
            <a:alphaModFix/>
          </a:blip>
          <a:stretch>
            <a:fillRect/>
          </a:stretch>
        </p:blipFill>
        <p:spPr>
          <a:xfrm>
            <a:off x="115950" y="1313525"/>
            <a:ext cx="3071799" cy="3635700"/>
          </a:xfrm>
          <a:prstGeom prst="rect">
            <a:avLst/>
          </a:prstGeom>
          <a:noFill/>
          <a:ln>
            <a:noFill/>
          </a:ln>
        </p:spPr>
      </p:pic>
      <p:sp>
        <p:nvSpPr>
          <p:cNvPr id="177" name="Google Shape;177;p24"/>
          <p:cNvSpPr txBox="1"/>
          <p:nvPr/>
        </p:nvSpPr>
        <p:spPr>
          <a:xfrm>
            <a:off x="3367325" y="1341375"/>
            <a:ext cx="5557500" cy="363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44444"/>
                </a:solidFill>
                <a:latin typeface="Roboto"/>
                <a:ea typeface="Roboto"/>
                <a:cs typeface="Roboto"/>
                <a:sym typeface="Roboto"/>
              </a:rPr>
              <a:t>Students should start by setting up, just as we did before. The comments in Figure 1 are meant to be incomplete, so the students can complete them!</a:t>
            </a:r>
            <a:endParaRPr sz="1200">
              <a:solidFill>
                <a:srgbClr val="444444"/>
              </a:solidFill>
              <a:latin typeface="Roboto"/>
              <a:ea typeface="Roboto"/>
              <a:cs typeface="Roboto"/>
              <a:sym typeface="Roboto"/>
            </a:endParaRPr>
          </a:p>
          <a:p>
            <a:pPr indent="-304800" lvl="0" marL="457200" rtl="0" algn="l">
              <a:lnSpc>
                <a:spcPct val="115000"/>
              </a:lnSpc>
              <a:spcBef>
                <a:spcPts val="800"/>
              </a:spcBef>
              <a:spcAft>
                <a:spcPts val="0"/>
              </a:spcAft>
              <a:buClr>
                <a:srgbClr val="333333"/>
              </a:buClr>
              <a:buSzPts val="1200"/>
              <a:buFont typeface="Open Sans"/>
              <a:buChar char="●"/>
            </a:pPr>
            <a:r>
              <a:rPr b="1" lang="en" sz="1200">
                <a:solidFill>
                  <a:srgbClr val="333333"/>
                </a:solidFill>
                <a:latin typeface="Roboto"/>
                <a:ea typeface="Roboto"/>
                <a:cs typeface="Roboto"/>
                <a:sym typeface="Roboto"/>
              </a:rPr>
              <a:t>Line 13</a:t>
            </a:r>
            <a:r>
              <a:rPr lang="en" sz="1200">
                <a:solidFill>
                  <a:srgbClr val="333333"/>
                </a:solidFill>
                <a:latin typeface="Roboto"/>
                <a:ea typeface="Roboto"/>
                <a:cs typeface="Roboto"/>
                <a:sym typeface="Roboto"/>
              </a:rPr>
              <a:t> should have a line that turns on the LED at position 1 (that is the second LED since they start counting at 0). Starting counting at 0 is very common with computing.</a:t>
            </a:r>
            <a:endParaRPr sz="1200">
              <a:solidFill>
                <a:srgbClr val="333333"/>
              </a:solidFill>
              <a:latin typeface="Roboto"/>
              <a:ea typeface="Roboto"/>
              <a:cs typeface="Roboto"/>
              <a:sym typeface="Roboto"/>
            </a:endParaRPr>
          </a:p>
          <a:p>
            <a:pPr indent="-304800" lvl="0" marL="457200" rtl="0" algn="l">
              <a:lnSpc>
                <a:spcPct val="115000"/>
              </a:lnSpc>
              <a:spcBef>
                <a:spcPts val="0"/>
              </a:spcBef>
              <a:spcAft>
                <a:spcPts val="0"/>
              </a:spcAft>
              <a:buClr>
                <a:srgbClr val="333333"/>
              </a:buClr>
              <a:buSzPts val="1200"/>
              <a:buFont typeface="Open Sans"/>
              <a:buChar char="●"/>
            </a:pPr>
            <a:r>
              <a:rPr b="1" lang="en" sz="1200">
                <a:solidFill>
                  <a:srgbClr val="333333"/>
                </a:solidFill>
                <a:latin typeface="Roboto"/>
                <a:ea typeface="Roboto"/>
                <a:cs typeface="Roboto"/>
                <a:sym typeface="Roboto"/>
              </a:rPr>
              <a:t>Line 18</a:t>
            </a:r>
            <a:r>
              <a:rPr lang="en" sz="1200">
                <a:solidFill>
                  <a:srgbClr val="333333"/>
                </a:solidFill>
                <a:latin typeface="Roboto"/>
                <a:ea typeface="Roboto"/>
                <a:cs typeface="Roboto"/>
                <a:sym typeface="Roboto"/>
              </a:rPr>
              <a:t> needs to be finished so that the light sensor can be read directly.</a:t>
            </a:r>
            <a:endParaRPr sz="1200">
              <a:solidFill>
                <a:srgbClr val="333333"/>
              </a:solidFill>
              <a:latin typeface="Roboto"/>
              <a:ea typeface="Roboto"/>
              <a:cs typeface="Roboto"/>
              <a:sym typeface="Roboto"/>
            </a:endParaRPr>
          </a:p>
          <a:p>
            <a:pPr indent="-304800" lvl="0" marL="457200" rtl="0" algn="l">
              <a:lnSpc>
                <a:spcPct val="115000"/>
              </a:lnSpc>
              <a:spcBef>
                <a:spcPts val="0"/>
              </a:spcBef>
              <a:spcAft>
                <a:spcPts val="0"/>
              </a:spcAft>
              <a:buClr>
                <a:srgbClr val="333333"/>
              </a:buClr>
              <a:buSzPts val="1200"/>
              <a:buFont typeface="Open Sans"/>
              <a:buChar char="●"/>
            </a:pPr>
            <a:r>
              <a:rPr b="1" lang="en" sz="1200">
                <a:solidFill>
                  <a:srgbClr val="333333"/>
                </a:solidFill>
                <a:latin typeface="Roboto"/>
                <a:ea typeface="Roboto"/>
                <a:cs typeface="Roboto"/>
                <a:sym typeface="Roboto"/>
              </a:rPr>
              <a:t>Line 22</a:t>
            </a:r>
            <a:r>
              <a:rPr lang="en" sz="1200">
                <a:solidFill>
                  <a:srgbClr val="333333"/>
                </a:solidFill>
                <a:latin typeface="Roboto"/>
                <a:ea typeface="Roboto"/>
                <a:cs typeface="Roboto"/>
                <a:sym typeface="Roboto"/>
              </a:rPr>
              <a:t> is important! The light we get back from the sensor is the light that WAS NOT absorbed by the person’s tissue. We need to know how much light WAS absorbed. The maximum light value is 1024 (a power of 2 since this is a computer using binary). How can you change the number to represent how much light was absorbed rather than reflected back? Use the provided variable called </a:t>
            </a:r>
            <a:r>
              <a:rPr i="1" lang="en" sz="1200">
                <a:solidFill>
                  <a:srgbClr val="333333"/>
                </a:solidFill>
                <a:latin typeface="Roboto"/>
                <a:ea typeface="Roboto"/>
                <a:cs typeface="Roboto"/>
                <a:sym typeface="Roboto"/>
              </a:rPr>
              <a:t>PPG</a:t>
            </a:r>
            <a:r>
              <a:rPr lang="en" sz="1200">
                <a:solidFill>
                  <a:srgbClr val="333333"/>
                </a:solidFill>
                <a:latin typeface="Roboto"/>
                <a:ea typeface="Roboto"/>
                <a:cs typeface="Roboto"/>
                <a:sym typeface="Roboto"/>
              </a:rPr>
              <a:t> that was declared on line 4 to store your answer.</a:t>
            </a:r>
            <a:endParaRPr sz="1200">
              <a:solidFill>
                <a:srgbClr val="333333"/>
              </a:solidFill>
              <a:latin typeface="Roboto"/>
              <a:ea typeface="Roboto"/>
              <a:cs typeface="Roboto"/>
              <a:sym typeface="Roboto"/>
            </a:endParaRPr>
          </a:p>
          <a:p>
            <a:pPr indent="-304800" lvl="0" marL="457200" rtl="0" algn="l">
              <a:lnSpc>
                <a:spcPct val="115000"/>
              </a:lnSpc>
              <a:spcBef>
                <a:spcPts val="0"/>
              </a:spcBef>
              <a:spcAft>
                <a:spcPts val="0"/>
              </a:spcAft>
              <a:buClr>
                <a:srgbClr val="333333"/>
              </a:buClr>
              <a:buSzPts val="1200"/>
              <a:buFont typeface="Open Sans"/>
              <a:buChar char="●"/>
            </a:pPr>
            <a:r>
              <a:rPr b="1" lang="en" sz="1200">
                <a:solidFill>
                  <a:srgbClr val="333333"/>
                </a:solidFill>
                <a:latin typeface="Roboto"/>
                <a:ea typeface="Roboto"/>
                <a:cs typeface="Roboto"/>
                <a:sym typeface="Roboto"/>
              </a:rPr>
              <a:t>Line 25</a:t>
            </a:r>
            <a:r>
              <a:rPr lang="en" sz="1200">
                <a:solidFill>
                  <a:srgbClr val="333333"/>
                </a:solidFill>
                <a:latin typeface="Roboto"/>
                <a:ea typeface="Roboto"/>
                <a:cs typeface="Roboto"/>
                <a:sym typeface="Roboto"/>
              </a:rPr>
              <a:t> is where you print the result from line 22. This allows you to see the data in a raw format or to see the data plotted over time.</a:t>
            </a:r>
            <a:endParaRPr sz="1200">
              <a:solidFill>
                <a:srgbClr val="333333"/>
              </a:solidFill>
              <a:latin typeface="Roboto"/>
              <a:ea typeface="Roboto"/>
              <a:cs typeface="Roboto"/>
              <a:sym typeface="Roboto"/>
            </a:endParaRPr>
          </a:p>
          <a:p>
            <a:pPr indent="0" lvl="0" marL="0" rtl="0" algn="l">
              <a:spcBef>
                <a:spcPts val="1200"/>
              </a:spcBef>
              <a:spcAft>
                <a:spcPts val="0"/>
              </a:spcAft>
              <a:buNone/>
            </a:pPr>
            <a:r>
              <a:t/>
            </a:r>
            <a:endParaRPr sz="1200">
              <a:latin typeface="Roboto"/>
              <a:ea typeface="Roboto"/>
              <a:cs typeface="Roboto"/>
              <a:sym typeface="Roboto"/>
            </a:endParaRPr>
          </a:p>
        </p:txBody>
      </p:sp>
      <p:pic>
        <p:nvPicPr>
          <p:cNvPr id="178" name="Google Shape;178;p24"/>
          <p:cNvPicPr preferRelativeResize="0"/>
          <p:nvPr/>
        </p:nvPicPr>
        <p:blipFill>
          <a:blip r:embed="rId4">
            <a:alphaModFix/>
          </a:blip>
          <a:stretch>
            <a:fillRect/>
          </a:stretch>
        </p:blipFill>
        <p:spPr>
          <a:xfrm>
            <a:off x="8488850" y="16350"/>
            <a:ext cx="655150" cy="655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Scrolling heartbeat</a:t>
            </a:r>
            <a:endParaRPr/>
          </a:p>
        </p:txBody>
      </p:sp>
      <p:pic>
        <p:nvPicPr>
          <p:cNvPr id="184" name="Google Shape;184;p25"/>
          <p:cNvPicPr preferRelativeResize="0"/>
          <p:nvPr/>
        </p:nvPicPr>
        <p:blipFill>
          <a:blip r:embed="rId3">
            <a:alphaModFix/>
          </a:blip>
          <a:stretch>
            <a:fillRect/>
          </a:stretch>
        </p:blipFill>
        <p:spPr>
          <a:xfrm>
            <a:off x="166525" y="792725"/>
            <a:ext cx="3867150" cy="2743200"/>
          </a:xfrm>
          <a:prstGeom prst="rect">
            <a:avLst/>
          </a:prstGeom>
          <a:noFill/>
          <a:ln>
            <a:noFill/>
          </a:ln>
        </p:spPr>
      </p:pic>
      <p:sp>
        <p:nvSpPr>
          <p:cNvPr id="185" name="Google Shape;185;p25"/>
          <p:cNvSpPr txBox="1"/>
          <p:nvPr/>
        </p:nvSpPr>
        <p:spPr>
          <a:xfrm>
            <a:off x="4181400" y="771450"/>
            <a:ext cx="4743300" cy="265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Once students load the program and it is running and plugged into their computer, go to Tools -&gt; Serial Plotter and see the pulse in real time!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While testing the device, have students find a comfortable position and hold still for a full minute. Notice that signal calms down and changes. Suggest that the students try it out on different fingers and with a neighbor. Note that how hard a student presses does matter to the output. Have the students experiment with different positions and pressure levels. Ask the students: Which finger works best?</a:t>
            </a:r>
            <a:endParaRPr>
              <a:latin typeface="Roboto"/>
              <a:ea typeface="Roboto"/>
              <a:cs typeface="Roboto"/>
              <a:sym typeface="Roboto"/>
            </a:endParaRPr>
          </a:p>
        </p:txBody>
      </p:sp>
      <p:sp>
        <p:nvSpPr>
          <p:cNvPr id="186" name="Google Shape;186;p25"/>
          <p:cNvSpPr txBox="1"/>
          <p:nvPr/>
        </p:nvSpPr>
        <p:spPr>
          <a:xfrm>
            <a:off x="132450" y="3535925"/>
            <a:ext cx="8758200" cy="1566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Font typeface="Roboto"/>
              <a:buChar char="●"/>
            </a:pPr>
            <a:r>
              <a:rPr b="1" lang="en" sz="1200">
                <a:latin typeface="Roboto"/>
                <a:ea typeface="Roboto"/>
                <a:cs typeface="Roboto"/>
                <a:sym typeface="Roboto"/>
              </a:rPr>
              <a:t>Wrap Up: </a:t>
            </a:r>
            <a:endParaRPr b="1" sz="1200">
              <a:latin typeface="Roboto"/>
              <a:ea typeface="Roboto"/>
              <a:cs typeface="Roboto"/>
              <a:sym typeface="Roboto"/>
            </a:endParaRPr>
          </a:p>
          <a:p>
            <a:pPr indent="-304800" lvl="1" marL="914400" rtl="0" algn="l">
              <a:spcBef>
                <a:spcPts val="0"/>
              </a:spcBef>
              <a:spcAft>
                <a:spcPts val="0"/>
              </a:spcAft>
              <a:buSzPts val="1200"/>
              <a:buFont typeface="Roboto"/>
              <a:buChar char="○"/>
            </a:pPr>
            <a:r>
              <a:rPr lang="en" sz="1200">
                <a:latin typeface="Roboto"/>
                <a:ea typeface="Roboto"/>
                <a:cs typeface="Roboto"/>
                <a:sym typeface="Roboto"/>
              </a:rPr>
              <a:t>Students should share their code and waveforms with the one another.</a:t>
            </a:r>
            <a:endParaRPr sz="1200">
              <a:latin typeface="Roboto"/>
              <a:ea typeface="Roboto"/>
              <a:cs typeface="Roboto"/>
              <a:sym typeface="Roboto"/>
            </a:endParaRPr>
          </a:p>
          <a:p>
            <a:pPr indent="-304800" lvl="0" marL="457200" rtl="0" algn="l">
              <a:spcBef>
                <a:spcPts val="0"/>
              </a:spcBef>
              <a:spcAft>
                <a:spcPts val="0"/>
              </a:spcAft>
              <a:buSzPts val="1200"/>
              <a:buFont typeface="Roboto"/>
              <a:buChar char="●"/>
            </a:pPr>
            <a:r>
              <a:rPr b="1" lang="en" sz="1200">
                <a:latin typeface="Roboto"/>
                <a:ea typeface="Roboto"/>
                <a:cs typeface="Roboto"/>
                <a:sym typeface="Roboto"/>
              </a:rPr>
              <a:t>As a class: </a:t>
            </a:r>
            <a:endParaRPr b="1" sz="1200">
              <a:latin typeface="Roboto"/>
              <a:ea typeface="Roboto"/>
              <a:cs typeface="Roboto"/>
              <a:sym typeface="Roboto"/>
            </a:endParaRPr>
          </a:p>
          <a:p>
            <a:pPr indent="-304800" lvl="1" marL="914400" rtl="0" algn="l">
              <a:spcBef>
                <a:spcPts val="0"/>
              </a:spcBef>
              <a:spcAft>
                <a:spcPts val="0"/>
              </a:spcAft>
              <a:buSzPts val="1200"/>
              <a:buFont typeface="Roboto"/>
              <a:buChar char="○"/>
            </a:pPr>
            <a:r>
              <a:rPr lang="en" sz="1200">
                <a:latin typeface="Roboto"/>
                <a:ea typeface="Roboto"/>
                <a:cs typeface="Roboto"/>
                <a:sym typeface="Roboto"/>
              </a:rPr>
              <a:t>Discuss where difficulties arose and tackle questions about how students’ algorithms compared with one another.</a:t>
            </a:r>
            <a:endParaRPr sz="1200">
              <a:latin typeface="Roboto"/>
              <a:ea typeface="Roboto"/>
              <a:cs typeface="Roboto"/>
              <a:sym typeface="Roboto"/>
            </a:endParaRPr>
          </a:p>
          <a:p>
            <a:pPr indent="-304800" lvl="0" marL="457200" rtl="0" algn="l">
              <a:spcBef>
                <a:spcPts val="0"/>
              </a:spcBef>
              <a:spcAft>
                <a:spcPts val="0"/>
              </a:spcAft>
              <a:buSzPts val="1200"/>
              <a:buFont typeface="Roboto"/>
              <a:buChar char="●"/>
            </a:pPr>
            <a:r>
              <a:rPr b="1" lang="en" sz="1200">
                <a:latin typeface="Roboto"/>
                <a:ea typeface="Roboto"/>
                <a:cs typeface="Roboto"/>
                <a:sym typeface="Roboto"/>
              </a:rPr>
              <a:t>Ask the students:</a:t>
            </a:r>
            <a:r>
              <a:rPr lang="en" sz="1200">
                <a:latin typeface="Roboto"/>
                <a:ea typeface="Roboto"/>
                <a:cs typeface="Roboto"/>
                <a:sym typeface="Roboto"/>
              </a:rPr>
              <a:t> </a:t>
            </a:r>
            <a:endParaRPr sz="1200">
              <a:latin typeface="Roboto"/>
              <a:ea typeface="Roboto"/>
              <a:cs typeface="Roboto"/>
              <a:sym typeface="Roboto"/>
            </a:endParaRPr>
          </a:p>
          <a:p>
            <a:pPr indent="-304800" lvl="1" marL="914400" rtl="0" algn="l">
              <a:spcBef>
                <a:spcPts val="0"/>
              </a:spcBef>
              <a:spcAft>
                <a:spcPts val="0"/>
              </a:spcAft>
              <a:buSzPts val="1200"/>
              <a:buFont typeface="Roboto"/>
              <a:buChar char="○"/>
            </a:pPr>
            <a:r>
              <a:rPr lang="en" sz="1200">
                <a:latin typeface="Roboto"/>
                <a:ea typeface="Roboto"/>
                <a:cs typeface="Roboto"/>
                <a:sym typeface="Roboto"/>
              </a:rPr>
              <a:t>Now that you have used a microcontroller as a health device, how could this system be made more portable? What other sorts of data could sensors access that might tell us something about a person’s health?</a:t>
            </a:r>
            <a:endParaRPr sz="1200">
              <a:latin typeface="Roboto"/>
              <a:ea typeface="Roboto"/>
              <a:cs typeface="Roboto"/>
              <a:sym typeface="Roboto"/>
            </a:endParaRPr>
          </a:p>
        </p:txBody>
      </p:sp>
      <p:pic>
        <p:nvPicPr>
          <p:cNvPr id="187" name="Google Shape;187;p25"/>
          <p:cNvPicPr preferRelativeResize="0"/>
          <p:nvPr/>
        </p:nvPicPr>
        <p:blipFill>
          <a:blip r:embed="rId4">
            <a:alphaModFix/>
          </a:blip>
          <a:stretch>
            <a:fillRect/>
          </a:stretch>
        </p:blipFill>
        <p:spPr>
          <a:xfrm>
            <a:off x="8488850" y="16350"/>
            <a:ext cx="655150" cy="655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CPX and Micropython with Mu Editor</a:t>
            </a:r>
            <a:endParaRPr/>
          </a:p>
        </p:txBody>
      </p:sp>
      <p:pic>
        <p:nvPicPr>
          <p:cNvPr id="193" name="Google Shape;193;p26">
            <a:hlinkClick r:id="rId3"/>
          </p:cNvPr>
          <p:cNvPicPr preferRelativeResize="0"/>
          <p:nvPr/>
        </p:nvPicPr>
        <p:blipFill>
          <a:blip r:embed="rId4">
            <a:alphaModFix/>
          </a:blip>
          <a:stretch>
            <a:fillRect/>
          </a:stretch>
        </p:blipFill>
        <p:spPr>
          <a:xfrm>
            <a:off x="81388" y="1037913"/>
            <a:ext cx="4228026" cy="3567225"/>
          </a:xfrm>
          <a:prstGeom prst="rect">
            <a:avLst/>
          </a:prstGeom>
          <a:noFill/>
          <a:ln>
            <a:noFill/>
          </a:ln>
        </p:spPr>
      </p:pic>
      <p:pic>
        <p:nvPicPr>
          <p:cNvPr descr="CPX as Pulse Sensor PPG" id="194" name="Google Shape;194;p26" title="CPX as Pulse Sensor PPG">
            <a:hlinkClick r:id="rId5"/>
          </p:cNvPr>
          <p:cNvPicPr preferRelativeResize="0"/>
          <p:nvPr/>
        </p:nvPicPr>
        <p:blipFill>
          <a:blip r:embed="rId6">
            <a:alphaModFix/>
          </a:blip>
          <a:stretch>
            <a:fillRect/>
          </a:stretch>
        </p:blipFill>
        <p:spPr>
          <a:xfrm>
            <a:off x="4306312" y="1037913"/>
            <a:ext cx="4756300" cy="3567225"/>
          </a:xfrm>
          <a:prstGeom prst="rect">
            <a:avLst/>
          </a:prstGeom>
          <a:noFill/>
          <a:ln>
            <a:noFill/>
          </a:ln>
        </p:spPr>
      </p:pic>
      <p:pic>
        <p:nvPicPr>
          <p:cNvPr id="195" name="Google Shape;195;p26"/>
          <p:cNvPicPr preferRelativeResize="0"/>
          <p:nvPr/>
        </p:nvPicPr>
        <p:blipFill>
          <a:blip r:embed="rId7">
            <a:alphaModFix/>
          </a:blip>
          <a:stretch>
            <a:fillRect/>
          </a:stretch>
        </p:blipFill>
        <p:spPr>
          <a:xfrm>
            <a:off x="8488850" y="16350"/>
            <a:ext cx="655150" cy="655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Check out the code.</a:t>
            </a:r>
            <a:endParaRPr/>
          </a:p>
        </p:txBody>
      </p:sp>
      <p:pic>
        <p:nvPicPr>
          <p:cNvPr id="201" name="Google Shape;201;p27">
            <a:hlinkClick r:id="rId3"/>
          </p:cNvPr>
          <p:cNvPicPr preferRelativeResize="0"/>
          <p:nvPr/>
        </p:nvPicPr>
        <p:blipFill>
          <a:blip r:embed="rId4">
            <a:alphaModFix/>
          </a:blip>
          <a:stretch>
            <a:fillRect/>
          </a:stretch>
        </p:blipFill>
        <p:spPr>
          <a:xfrm>
            <a:off x="1943750" y="771450"/>
            <a:ext cx="5135591" cy="4219649"/>
          </a:xfrm>
          <a:prstGeom prst="rect">
            <a:avLst/>
          </a:prstGeom>
          <a:noFill/>
          <a:ln>
            <a:noFill/>
          </a:ln>
        </p:spPr>
      </p:pic>
      <p:pic>
        <p:nvPicPr>
          <p:cNvPr id="202" name="Google Shape;202;p27"/>
          <p:cNvPicPr preferRelativeResize="0"/>
          <p:nvPr/>
        </p:nvPicPr>
        <p:blipFill>
          <a:blip r:embed="rId5">
            <a:alphaModFix/>
          </a:blip>
          <a:stretch>
            <a:fillRect/>
          </a:stretch>
        </p:blipFill>
        <p:spPr>
          <a:xfrm>
            <a:off x="8488850" y="16350"/>
            <a:ext cx="655150" cy="655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Lagniappe: micro:bit with </a:t>
            </a:r>
            <a:r>
              <a:rPr lang="en" u="sng">
                <a:solidFill>
                  <a:schemeClr val="hlink"/>
                </a:solidFill>
                <a:hlinkClick r:id="rId3"/>
              </a:rPr>
              <a:t>Pulse Sensor</a:t>
            </a:r>
            <a:endParaRPr/>
          </a:p>
        </p:txBody>
      </p:sp>
      <p:pic>
        <p:nvPicPr>
          <p:cNvPr id="208" name="Google Shape;208;p28"/>
          <p:cNvPicPr preferRelativeResize="0"/>
          <p:nvPr/>
        </p:nvPicPr>
        <p:blipFill>
          <a:blip r:embed="rId4">
            <a:alphaModFix/>
          </a:blip>
          <a:stretch>
            <a:fillRect/>
          </a:stretch>
        </p:blipFill>
        <p:spPr>
          <a:xfrm>
            <a:off x="152400" y="771450"/>
            <a:ext cx="8839199" cy="3947351"/>
          </a:xfrm>
          <a:prstGeom prst="rect">
            <a:avLst/>
          </a:prstGeom>
          <a:noFill/>
          <a:ln>
            <a:noFill/>
          </a:ln>
        </p:spPr>
      </p:pic>
      <p:pic>
        <p:nvPicPr>
          <p:cNvPr id="209" name="Google Shape;209;p28"/>
          <p:cNvPicPr preferRelativeResize="0"/>
          <p:nvPr/>
        </p:nvPicPr>
        <p:blipFill>
          <a:blip r:embed="rId5">
            <a:alphaModFix/>
          </a:blip>
          <a:stretch>
            <a:fillRect/>
          </a:stretch>
        </p:blipFill>
        <p:spPr>
          <a:xfrm>
            <a:off x="8488850" y="16350"/>
            <a:ext cx="655150" cy="655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4"/>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Science Through Coding: Computational Science</a:t>
            </a:r>
            <a:endParaRPr/>
          </a:p>
        </p:txBody>
      </p:sp>
      <p:pic>
        <p:nvPicPr>
          <p:cNvPr id="76" name="Google Shape;76;p14"/>
          <p:cNvPicPr preferRelativeResize="0"/>
          <p:nvPr/>
        </p:nvPicPr>
        <p:blipFill>
          <a:blip r:embed="rId3">
            <a:alphaModFix/>
          </a:blip>
          <a:stretch>
            <a:fillRect/>
          </a:stretch>
        </p:blipFill>
        <p:spPr>
          <a:xfrm>
            <a:off x="152400" y="771450"/>
            <a:ext cx="5648325" cy="1819275"/>
          </a:xfrm>
          <a:prstGeom prst="rect">
            <a:avLst/>
          </a:prstGeom>
          <a:noFill/>
          <a:ln>
            <a:noFill/>
          </a:ln>
        </p:spPr>
      </p:pic>
      <p:pic>
        <p:nvPicPr>
          <p:cNvPr id="77" name="Google Shape;77;p14"/>
          <p:cNvPicPr preferRelativeResize="0"/>
          <p:nvPr/>
        </p:nvPicPr>
        <p:blipFill>
          <a:blip r:embed="rId4">
            <a:alphaModFix/>
          </a:blip>
          <a:stretch>
            <a:fillRect/>
          </a:stretch>
        </p:blipFill>
        <p:spPr>
          <a:xfrm>
            <a:off x="152400" y="2743125"/>
            <a:ext cx="5648325" cy="1703187"/>
          </a:xfrm>
          <a:prstGeom prst="rect">
            <a:avLst/>
          </a:prstGeom>
          <a:noFill/>
          <a:ln>
            <a:noFill/>
          </a:ln>
        </p:spPr>
      </p:pic>
      <p:sp>
        <p:nvSpPr>
          <p:cNvPr id="78" name="Google Shape;78;p14"/>
          <p:cNvSpPr txBox="1"/>
          <p:nvPr/>
        </p:nvSpPr>
        <p:spPr>
          <a:xfrm>
            <a:off x="6022325" y="832575"/>
            <a:ext cx="2534700" cy="376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“Computational Science. Here </a:t>
            </a:r>
            <a:r>
              <a:rPr lang="en" u="sng">
                <a:solidFill>
                  <a:schemeClr val="hlink"/>
                </a:solidFill>
                <a:latin typeface="Roboto"/>
                <a:ea typeface="Roboto"/>
                <a:cs typeface="Roboto"/>
                <a:sym typeface="Roboto"/>
                <a:hlinkClick r:id="rId5"/>
              </a:rPr>
              <a:t>numerical models and computer simulations are created</a:t>
            </a:r>
            <a:r>
              <a:rPr lang="en">
                <a:latin typeface="Roboto"/>
                <a:ea typeface="Roboto"/>
                <a:cs typeface="Roboto"/>
                <a:sym typeface="Roboto"/>
              </a:rPr>
              <a:t>. These can be used to compare to experimental data and the theoretical models.” -Rhett Allain, WIRED Magazine Writer and Physics Professor </a:t>
            </a:r>
            <a:r>
              <a:rPr lang="en" u="sng">
                <a:solidFill>
                  <a:schemeClr val="hlink"/>
                </a:solidFill>
                <a:latin typeface="Roboto"/>
                <a:ea typeface="Roboto"/>
                <a:cs typeface="Roboto"/>
                <a:sym typeface="Roboto"/>
                <a:hlinkClick r:id="rId6"/>
              </a:rPr>
              <a:t>https://www.wired.com/2014/01/what-kind-of-science-is-computational-science/</a:t>
            </a:r>
            <a:r>
              <a:rPr lang="en">
                <a:latin typeface="Roboto"/>
                <a:ea typeface="Roboto"/>
                <a:cs typeface="Roboto"/>
                <a:sym typeface="Roboto"/>
              </a:rPr>
              <a:t> </a:t>
            </a: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One way to measure a heartbeat: </a:t>
            </a:r>
            <a:r>
              <a:rPr b="1" lang="en"/>
              <a:t>Photoplethysmography</a:t>
            </a:r>
            <a:endParaRPr b="1"/>
          </a:p>
        </p:txBody>
      </p:sp>
      <p:pic>
        <p:nvPicPr>
          <p:cNvPr descr="My index finger held over my phone LED set to maximum brightness. You can clearly see the change in brightness as my heart beats." id="84" name="Google Shape;84;p15" title="iPhone LED Pulse Demo">
            <a:hlinkClick r:id="rId3"/>
          </p:cNvPr>
          <p:cNvPicPr preferRelativeResize="0"/>
          <p:nvPr/>
        </p:nvPicPr>
        <p:blipFill>
          <a:blip r:embed="rId4">
            <a:alphaModFix/>
          </a:blip>
          <a:stretch>
            <a:fillRect/>
          </a:stretch>
        </p:blipFill>
        <p:spPr>
          <a:xfrm>
            <a:off x="5517009" y="2674800"/>
            <a:ext cx="3291629" cy="2468700"/>
          </a:xfrm>
          <a:prstGeom prst="rect">
            <a:avLst/>
          </a:prstGeom>
          <a:noFill/>
          <a:ln>
            <a:noFill/>
          </a:ln>
        </p:spPr>
      </p:pic>
      <p:sp>
        <p:nvSpPr>
          <p:cNvPr id="85" name="Google Shape;85;p15"/>
          <p:cNvSpPr txBox="1"/>
          <p:nvPr/>
        </p:nvSpPr>
        <p:spPr>
          <a:xfrm>
            <a:off x="431825" y="2888900"/>
            <a:ext cx="4620300" cy="2151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b="1" lang="en">
                <a:latin typeface="Roboto"/>
                <a:ea typeface="Roboto"/>
                <a:cs typeface="Roboto"/>
                <a:sym typeface="Roboto"/>
              </a:rPr>
              <a:t>Photoplethysmography</a:t>
            </a:r>
            <a:r>
              <a:rPr lang="en">
                <a:latin typeface="Roboto"/>
                <a:ea typeface="Roboto"/>
                <a:cs typeface="Roboto"/>
                <a:sym typeface="Roboto"/>
              </a:rPr>
              <a:t>: using light to measure the blood volume.</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b="1" lang="en">
                <a:latin typeface="Roboto"/>
                <a:ea typeface="Roboto"/>
                <a:cs typeface="Roboto"/>
                <a:sym typeface="Roboto"/>
              </a:rPr>
              <a:t>Transmissive</a:t>
            </a:r>
            <a:r>
              <a:rPr lang="en">
                <a:latin typeface="Roboto"/>
                <a:ea typeface="Roboto"/>
                <a:cs typeface="Roboto"/>
                <a:sym typeface="Roboto"/>
              </a:rPr>
              <a:t> </a:t>
            </a:r>
            <a:r>
              <a:rPr b="1" lang="en">
                <a:latin typeface="Roboto"/>
                <a:ea typeface="Roboto"/>
                <a:cs typeface="Roboto"/>
                <a:sym typeface="Roboto"/>
              </a:rPr>
              <a:t>PPG</a:t>
            </a:r>
            <a:r>
              <a:rPr lang="en">
                <a:latin typeface="Roboto"/>
                <a:ea typeface="Roboto"/>
                <a:cs typeface="Roboto"/>
                <a:sym typeface="Roboto"/>
              </a:rPr>
              <a:t>: light source &amp; detector are on opposite sides of appendage; often uses </a:t>
            </a:r>
            <a:r>
              <a:rPr b="1" lang="en">
                <a:latin typeface="Roboto"/>
                <a:ea typeface="Roboto"/>
                <a:cs typeface="Roboto"/>
                <a:sym typeface="Roboto"/>
              </a:rPr>
              <a:t>red</a:t>
            </a:r>
            <a:r>
              <a:rPr lang="en">
                <a:latin typeface="Roboto"/>
                <a:ea typeface="Roboto"/>
                <a:cs typeface="Roboto"/>
                <a:sym typeface="Roboto"/>
              </a:rPr>
              <a:t> &amp; </a:t>
            </a:r>
            <a:r>
              <a:rPr b="1" lang="en">
                <a:latin typeface="Roboto"/>
                <a:ea typeface="Roboto"/>
                <a:cs typeface="Roboto"/>
                <a:sym typeface="Roboto"/>
              </a:rPr>
              <a:t>infrared</a:t>
            </a:r>
            <a:r>
              <a:rPr lang="en">
                <a:latin typeface="Roboto"/>
                <a:ea typeface="Roboto"/>
                <a:cs typeface="Roboto"/>
                <a:sym typeface="Roboto"/>
              </a:rPr>
              <a:t> LED sources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b="1" lang="en">
                <a:latin typeface="Roboto"/>
                <a:ea typeface="Roboto"/>
                <a:cs typeface="Roboto"/>
                <a:sym typeface="Roboto"/>
              </a:rPr>
              <a:t>Reflective</a:t>
            </a:r>
            <a:r>
              <a:rPr lang="en">
                <a:latin typeface="Roboto"/>
                <a:ea typeface="Roboto"/>
                <a:cs typeface="Roboto"/>
                <a:sym typeface="Roboto"/>
              </a:rPr>
              <a:t> </a:t>
            </a:r>
            <a:r>
              <a:rPr b="1" lang="en">
                <a:latin typeface="Roboto"/>
                <a:ea typeface="Roboto"/>
                <a:cs typeface="Roboto"/>
                <a:sym typeface="Roboto"/>
              </a:rPr>
              <a:t>PPG</a:t>
            </a:r>
            <a:r>
              <a:rPr lang="en">
                <a:latin typeface="Roboto"/>
                <a:ea typeface="Roboto"/>
                <a:cs typeface="Roboto"/>
                <a:sym typeface="Roboto"/>
              </a:rPr>
              <a:t>: source &amp; detector are at same skin location; often uses </a:t>
            </a:r>
            <a:r>
              <a:rPr b="1" lang="en">
                <a:latin typeface="Roboto"/>
                <a:ea typeface="Roboto"/>
                <a:cs typeface="Roboto"/>
                <a:sym typeface="Roboto"/>
              </a:rPr>
              <a:t>green</a:t>
            </a:r>
            <a:r>
              <a:rPr lang="en">
                <a:latin typeface="Roboto"/>
                <a:ea typeface="Roboto"/>
                <a:cs typeface="Roboto"/>
                <a:sym typeface="Roboto"/>
              </a:rPr>
              <a:t> LED source</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Both PPG types give pulmonary information but are </a:t>
            </a:r>
            <a:r>
              <a:rPr b="1" lang="en">
                <a:latin typeface="Roboto"/>
                <a:ea typeface="Roboto"/>
                <a:cs typeface="Roboto"/>
                <a:sym typeface="Roboto"/>
              </a:rPr>
              <a:t>processed in different ways</a:t>
            </a:r>
            <a:r>
              <a:rPr lang="en">
                <a:latin typeface="Roboto"/>
                <a:ea typeface="Roboto"/>
                <a:cs typeface="Roboto"/>
                <a:sym typeface="Roboto"/>
              </a:rPr>
              <a:t>.</a:t>
            </a:r>
            <a:endParaRPr>
              <a:latin typeface="Roboto"/>
              <a:ea typeface="Roboto"/>
              <a:cs typeface="Roboto"/>
              <a:sym typeface="Roboto"/>
            </a:endParaRPr>
          </a:p>
        </p:txBody>
      </p:sp>
      <p:pic>
        <p:nvPicPr>
          <p:cNvPr id="86" name="Google Shape;86;p15"/>
          <p:cNvPicPr preferRelativeResize="0"/>
          <p:nvPr/>
        </p:nvPicPr>
        <p:blipFill rotWithShape="1">
          <a:blip r:embed="rId5">
            <a:alphaModFix/>
          </a:blip>
          <a:srcRect b="0" l="49364" r="0" t="0"/>
          <a:stretch/>
        </p:blipFill>
        <p:spPr>
          <a:xfrm>
            <a:off x="98251" y="774500"/>
            <a:ext cx="2624850" cy="1621475"/>
          </a:xfrm>
          <a:prstGeom prst="rect">
            <a:avLst/>
          </a:prstGeom>
          <a:noFill/>
          <a:ln>
            <a:noFill/>
          </a:ln>
        </p:spPr>
      </p:pic>
      <p:sp>
        <p:nvSpPr>
          <p:cNvPr id="87" name="Google Shape;87;p15"/>
          <p:cNvSpPr txBox="1"/>
          <p:nvPr/>
        </p:nvSpPr>
        <p:spPr>
          <a:xfrm>
            <a:off x="5400475" y="774500"/>
            <a:ext cx="3524700" cy="1797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b="1" lang="en">
                <a:latin typeface="Roboto"/>
                <a:ea typeface="Roboto"/>
                <a:cs typeface="Roboto"/>
                <a:sym typeface="Roboto"/>
              </a:rPr>
              <a:t>Systole:</a:t>
            </a:r>
            <a:r>
              <a:rPr lang="en">
                <a:latin typeface="Roboto"/>
                <a:ea typeface="Roboto"/>
                <a:cs typeface="Roboto"/>
                <a:sym typeface="Roboto"/>
              </a:rPr>
              <a:t> highest arterial pressure of a heartbeat (tallest peak in PPG)</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b="1" lang="en">
                <a:latin typeface="Roboto"/>
                <a:ea typeface="Roboto"/>
                <a:cs typeface="Roboto"/>
                <a:sym typeface="Roboto"/>
              </a:rPr>
              <a:t>Diastole:</a:t>
            </a:r>
            <a:r>
              <a:rPr lang="en">
                <a:latin typeface="Roboto"/>
                <a:ea typeface="Roboto"/>
                <a:cs typeface="Roboto"/>
                <a:sym typeface="Roboto"/>
              </a:rPr>
              <a:t> lowest arterial pressure of heartbeat (lower peak in PPG)</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b="1" lang="en">
                <a:latin typeface="Roboto"/>
                <a:ea typeface="Roboto"/>
                <a:cs typeface="Roboto"/>
                <a:sym typeface="Roboto"/>
              </a:rPr>
              <a:t>Dicrotic notch:</a:t>
            </a:r>
            <a:r>
              <a:rPr lang="en">
                <a:latin typeface="Roboto"/>
                <a:ea typeface="Roboto"/>
                <a:cs typeface="Roboto"/>
                <a:sym typeface="Roboto"/>
              </a:rPr>
              <a:t> point where heartbeat transitions from lub (heart doing work) to dub (heart relaxing temporarily)</a:t>
            </a:r>
            <a:endParaRPr>
              <a:latin typeface="Roboto"/>
              <a:ea typeface="Roboto"/>
              <a:cs typeface="Roboto"/>
              <a:sym typeface="Roboto"/>
            </a:endParaRPr>
          </a:p>
        </p:txBody>
      </p:sp>
      <p:pic>
        <p:nvPicPr>
          <p:cNvPr id="88" name="Google Shape;88;p15"/>
          <p:cNvPicPr preferRelativeResize="0"/>
          <p:nvPr/>
        </p:nvPicPr>
        <p:blipFill>
          <a:blip r:embed="rId6">
            <a:alphaModFix/>
          </a:blip>
          <a:stretch>
            <a:fillRect/>
          </a:stretch>
        </p:blipFill>
        <p:spPr>
          <a:xfrm>
            <a:off x="2815127" y="780600"/>
            <a:ext cx="2585348" cy="1621475"/>
          </a:xfrm>
          <a:prstGeom prst="rect">
            <a:avLst/>
          </a:prstGeom>
          <a:noFill/>
          <a:ln>
            <a:noFill/>
          </a:ln>
        </p:spPr>
      </p:pic>
      <p:sp>
        <p:nvSpPr>
          <p:cNvPr id="89" name="Google Shape;89;p15"/>
          <p:cNvSpPr txBox="1"/>
          <p:nvPr/>
        </p:nvSpPr>
        <p:spPr>
          <a:xfrm>
            <a:off x="2860725" y="853440"/>
            <a:ext cx="1979700" cy="185400"/>
          </a:xfrm>
          <a:prstGeom prst="rect">
            <a:avLst/>
          </a:prstGeom>
          <a:solidFill>
            <a:srgbClr val="FFFFFF"/>
          </a:solidFill>
          <a:ln>
            <a:noFill/>
          </a:ln>
        </p:spPr>
        <p:txBody>
          <a:bodyPr anchorCtr="0" anchor="t" bIns="91425" lIns="91425" spcFirstLastPara="1" rIns="91425" wrap="square" tIns="0">
            <a:noAutofit/>
          </a:bodyPr>
          <a:lstStyle/>
          <a:p>
            <a:pPr indent="0" lvl="0" marL="0" rtl="0" algn="l">
              <a:spcBef>
                <a:spcPts val="0"/>
              </a:spcBef>
              <a:spcAft>
                <a:spcPts val="0"/>
              </a:spcAft>
              <a:buNone/>
            </a:pPr>
            <a:r>
              <a:rPr b="1" lang="en" sz="800">
                <a:solidFill>
                  <a:srgbClr val="999999"/>
                </a:solidFill>
                <a:latin typeface="Roboto"/>
                <a:ea typeface="Roboto"/>
                <a:cs typeface="Roboto"/>
                <a:sym typeface="Roboto"/>
              </a:rPr>
              <a:t>CPX PPG Waveform</a:t>
            </a:r>
            <a:endParaRPr b="1" sz="800">
              <a:solidFill>
                <a:srgbClr val="999999"/>
              </a:solidFill>
              <a:latin typeface="Roboto"/>
              <a:ea typeface="Roboto"/>
              <a:cs typeface="Roboto"/>
              <a:sym typeface="Roboto"/>
            </a:endParaRPr>
          </a:p>
        </p:txBody>
      </p:sp>
      <p:pic>
        <p:nvPicPr>
          <p:cNvPr id="90" name="Google Shape;90;p15"/>
          <p:cNvPicPr preferRelativeResize="0"/>
          <p:nvPr/>
        </p:nvPicPr>
        <p:blipFill>
          <a:blip r:embed="rId7">
            <a:alphaModFix/>
          </a:blip>
          <a:stretch>
            <a:fillRect/>
          </a:stretch>
        </p:blipFill>
        <p:spPr>
          <a:xfrm>
            <a:off x="8488850" y="16350"/>
            <a:ext cx="655150" cy="655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Choose your own adventure: 3 different PPG with Microcontroller Labs</a:t>
            </a:r>
            <a:endParaRPr/>
          </a:p>
        </p:txBody>
      </p:sp>
      <p:sp>
        <p:nvSpPr>
          <p:cNvPr id="96" name="Google Shape;96;p16"/>
          <p:cNvSpPr txBox="1"/>
          <p:nvPr/>
        </p:nvSpPr>
        <p:spPr>
          <a:xfrm>
            <a:off x="76188" y="757625"/>
            <a:ext cx="2715300" cy="159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Short version</a:t>
            </a:r>
            <a:r>
              <a:rPr lang="en"/>
              <a:t> using </a:t>
            </a:r>
            <a:r>
              <a:rPr lang="en" u="sng">
                <a:solidFill>
                  <a:schemeClr val="hlink"/>
                </a:solidFill>
                <a:hlinkClick r:id="rId3"/>
              </a:rPr>
              <a:t>Arduino UNO</a:t>
            </a:r>
            <a:r>
              <a:rPr lang="en"/>
              <a:t> and Pulse Sensor can be done in a single 50 minute class period.</a:t>
            </a:r>
            <a:r>
              <a:rPr lang="en"/>
              <a:t> Works with LMS like ItsLearning and Google Classroom. Used in AP Physics C class.</a:t>
            </a:r>
            <a:endParaRPr/>
          </a:p>
        </p:txBody>
      </p:sp>
      <p:sp>
        <p:nvSpPr>
          <p:cNvPr id="97" name="Google Shape;97;p16"/>
          <p:cNvSpPr txBox="1"/>
          <p:nvPr/>
        </p:nvSpPr>
        <p:spPr>
          <a:xfrm>
            <a:off x="4783550" y="1234500"/>
            <a:ext cx="2137200" cy="267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a:t>
            </a:r>
            <a:r>
              <a:rPr b="1" lang="en"/>
              <a:t>nger version</a:t>
            </a:r>
            <a:r>
              <a:rPr lang="en"/>
              <a:t> using </a:t>
            </a:r>
            <a:r>
              <a:rPr lang="en" u="sng">
                <a:solidFill>
                  <a:schemeClr val="hlink"/>
                </a:solidFill>
                <a:hlinkClick r:id="rId4"/>
              </a:rPr>
              <a:t>CircuitPlayground Express</a:t>
            </a:r>
            <a:r>
              <a:rPr lang="en"/>
              <a:t> and Pulse Sensor</a:t>
            </a:r>
            <a:r>
              <a:rPr lang="en"/>
              <a:t> takes probably two 50 minute class periods.</a:t>
            </a:r>
            <a:r>
              <a:rPr lang="en"/>
              <a:t> More like an engineering lesson. Requires more software and hardware setup. Could work in physics, comp sci, or engineering class.</a:t>
            </a:r>
            <a:endParaRPr/>
          </a:p>
        </p:txBody>
      </p:sp>
      <p:pic>
        <p:nvPicPr>
          <p:cNvPr id="98" name="Google Shape;98;p16"/>
          <p:cNvPicPr preferRelativeResize="0"/>
          <p:nvPr/>
        </p:nvPicPr>
        <p:blipFill rotWithShape="1">
          <a:blip r:embed="rId5">
            <a:alphaModFix/>
          </a:blip>
          <a:srcRect b="0" l="28402" r="0" t="0"/>
          <a:stretch/>
        </p:blipFill>
        <p:spPr>
          <a:xfrm>
            <a:off x="164550" y="2951050"/>
            <a:ext cx="2360526" cy="1858249"/>
          </a:xfrm>
          <a:prstGeom prst="rect">
            <a:avLst/>
          </a:prstGeom>
          <a:noFill/>
          <a:ln>
            <a:noFill/>
          </a:ln>
        </p:spPr>
      </p:pic>
      <p:sp>
        <p:nvSpPr>
          <p:cNvPr id="99" name="Google Shape;99;p16"/>
          <p:cNvSpPr txBox="1"/>
          <p:nvPr/>
        </p:nvSpPr>
        <p:spPr>
          <a:xfrm>
            <a:off x="2492625" y="2914025"/>
            <a:ext cx="2030400" cy="18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Coding version</a:t>
            </a:r>
            <a:r>
              <a:rPr lang="en"/>
              <a:t> uses </a:t>
            </a:r>
            <a:r>
              <a:rPr lang="en" u="sng">
                <a:solidFill>
                  <a:schemeClr val="hlink"/>
                </a:solidFill>
                <a:latin typeface="Roboto"/>
                <a:ea typeface="Roboto"/>
                <a:cs typeface="Roboto"/>
                <a:sym typeface="Roboto"/>
                <a:hlinkClick r:id="rId6"/>
              </a:rPr>
              <a:t>CircuitPlayground w/ Micropython</a:t>
            </a:r>
            <a:r>
              <a:rPr lang="en">
                <a:latin typeface="Roboto"/>
                <a:ea typeface="Roboto"/>
                <a:cs typeface="Roboto"/>
                <a:sym typeface="Roboto"/>
              </a:rPr>
              <a:t> with</a:t>
            </a:r>
            <a:r>
              <a:rPr lang="en">
                <a:latin typeface="Roboto"/>
                <a:ea typeface="Roboto"/>
                <a:cs typeface="Roboto"/>
                <a:sym typeface="Roboto"/>
              </a:rPr>
              <a:t> more coding requirements and uses Python-based visualization and Mu editor.</a:t>
            </a:r>
            <a:endParaRPr>
              <a:latin typeface="Roboto"/>
              <a:ea typeface="Roboto"/>
              <a:cs typeface="Roboto"/>
              <a:sym typeface="Roboto"/>
            </a:endParaRPr>
          </a:p>
        </p:txBody>
      </p:sp>
      <p:pic>
        <p:nvPicPr>
          <p:cNvPr id="100" name="Google Shape;100;p16"/>
          <p:cNvPicPr preferRelativeResize="0"/>
          <p:nvPr/>
        </p:nvPicPr>
        <p:blipFill>
          <a:blip r:embed="rId7">
            <a:alphaModFix/>
          </a:blip>
          <a:stretch>
            <a:fillRect/>
          </a:stretch>
        </p:blipFill>
        <p:spPr>
          <a:xfrm>
            <a:off x="6829700" y="1407825"/>
            <a:ext cx="2030400" cy="2327850"/>
          </a:xfrm>
          <a:prstGeom prst="rect">
            <a:avLst/>
          </a:prstGeom>
          <a:noFill/>
          <a:ln>
            <a:noFill/>
          </a:ln>
        </p:spPr>
      </p:pic>
      <p:pic>
        <p:nvPicPr>
          <p:cNvPr id="101" name="Google Shape;101;p16"/>
          <p:cNvPicPr preferRelativeResize="0"/>
          <p:nvPr/>
        </p:nvPicPr>
        <p:blipFill>
          <a:blip r:embed="rId8">
            <a:alphaModFix/>
          </a:blip>
          <a:stretch>
            <a:fillRect/>
          </a:stretch>
        </p:blipFill>
        <p:spPr>
          <a:xfrm>
            <a:off x="2715350" y="727938"/>
            <a:ext cx="1856650" cy="1656875"/>
          </a:xfrm>
          <a:prstGeom prst="rect">
            <a:avLst/>
          </a:prstGeom>
          <a:noFill/>
          <a:ln>
            <a:noFill/>
          </a:ln>
        </p:spPr>
      </p:pic>
      <p:pic>
        <p:nvPicPr>
          <p:cNvPr id="102" name="Google Shape;102;p16"/>
          <p:cNvPicPr preferRelativeResize="0"/>
          <p:nvPr/>
        </p:nvPicPr>
        <p:blipFill>
          <a:blip r:embed="rId9">
            <a:alphaModFix/>
          </a:blip>
          <a:stretch>
            <a:fillRect/>
          </a:stretch>
        </p:blipFill>
        <p:spPr>
          <a:xfrm>
            <a:off x="8488850" y="16350"/>
            <a:ext cx="655150" cy="655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Short Version: Gather data and analyze</a:t>
            </a:r>
            <a:endParaRPr/>
          </a:p>
        </p:txBody>
      </p:sp>
      <p:sp>
        <p:nvSpPr>
          <p:cNvPr id="108" name="Google Shape;108;p17"/>
          <p:cNvSpPr txBox="1"/>
          <p:nvPr/>
        </p:nvSpPr>
        <p:spPr>
          <a:xfrm>
            <a:off x="386950" y="2571750"/>
            <a:ext cx="4083300" cy="191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Student Instructions:</a:t>
            </a:r>
            <a:r>
              <a:rPr lang="en">
                <a:latin typeface="Roboto"/>
                <a:ea typeface="Roboto"/>
                <a:cs typeface="Roboto"/>
                <a:sym typeface="Roboto"/>
              </a:rPr>
              <a:t> Build this circuit. Make sure the LED is at least 220 Ω. Use any color LED you’d like. Next, open the Arduino IDE. Make sure you have installed the Pulse Sensor Amped library. You will also get some starter code by installing the library. Once the library is done installing, open up the “GettingStartedProject” from the PulseSensorAmped examples.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109" name="Google Shape;109;p17"/>
          <p:cNvPicPr preferRelativeResize="0"/>
          <p:nvPr/>
        </p:nvPicPr>
        <p:blipFill>
          <a:blip r:embed="rId3">
            <a:alphaModFix/>
          </a:blip>
          <a:stretch>
            <a:fillRect/>
          </a:stretch>
        </p:blipFill>
        <p:spPr>
          <a:xfrm>
            <a:off x="4742250" y="693813"/>
            <a:ext cx="4208700" cy="3755875"/>
          </a:xfrm>
          <a:prstGeom prst="rect">
            <a:avLst/>
          </a:prstGeom>
          <a:noFill/>
          <a:ln>
            <a:noFill/>
          </a:ln>
        </p:spPr>
      </p:pic>
      <p:sp>
        <p:nvSpPr>
          <p:cNvPr id="110" name="Google Shape;110;p17"/>
          <p:cNvSpPr txBox="1"/>
          <p:nvPr/>
        </p:nvSpPr>
        <p:spPr>
          <a:xfrm>
            <a:off x="4761600" y="4524450"/>
            <a:ext cx="4170000" cy="5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Simple circuit with single LED, breadboard, sensor, and Arduino UNO board</a:t>
            </a:r>
            <a:endParaRPr>
              <a:latin typeface="Roboto"/>
              <a:ea typeface="Roboto"/>
              <a:cs typeface="Roboto"/>
              <a:sym typeface="Roboto"/>
            </a:endParaRPr>
          </a:p>
        </p:txBody>
      </p:sp>
      <p:sp>
        <p:nvSpPr>
          <p:cNvPr id="111" name="Google Shape;111;p17"/>
          <p:cNvSpPr txBox="1"/>
          <p:nvPr/>
        </p:nvSpPr>
        <p:spPr>
          <a:xfrm>
            <a:off x="386950" y="840550"/>
            <a:ext cx="3933300" cy="96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The short version is very light on coding, although there is a lot of computational thinking.</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112" name="Google Shape;112;p17"/>
          <p:cNvPicPr preferRelativeResize="0"/>
          <p:nvPr/>
        </p:nvPicPr>
        <p:blipFill>
          <a:blip r:embed="rId4">
            <a:alphaModFix/>
          </a:blip>
          <a:stretch>
            <a:fillRect/>
          </a:stretch>
        </p:blipFill>
        <p:spPr>
          <a:xfrm>
            <a:off x="8488850" y="16350"/>
            <a:ext cx="655150" cy="655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Modifying the code</a:t>
            </a:r>
            <a:endParaRPr/>
          </a:p>
        </p:txBody>
      </p:sp>
      <p:pic>
        <p:nvPicPr>
          <p:cNvPr id="118" name="Google Shape;118;p18"/>
          <p:cNvPicPr preferRelativeResize="0"/>
          <p:nvPr/>
        </p:nvPicPr>
        <p:blipFill rotWithShape="1">
          <a:blip r:embed="rId3">
            <a:alphaModFix/>
          </a:blip>
          <a:srcRect b="9974" l="0" r="0" t="0"/>
          <a:stretch/>
        </p:blipFill>
        <p:spPr>
          <a:xfrm>
            <a:off x="1082350" y="869575"/>
            <a:ext cx="3580100" cy="4026350"/>
          </a:xfrm>
          <a:prstGeom prst="rect">
            <a:avLst/>
          </a:prstGeom>
          <a:noFill/>
          <a:ln>
            <a:noFill/>
          </a:ln>
        </p:spPr>
      </p:pic>
      <p:sp>
        <p:nvSpPr>
          <p:cNvPr id="119" name="Google Shape;119;p18"/>
          <p:cNvSpPr txBox="1"/>
          <p:nvPr/>
        </p:nvSpPr>
        <p:spPr>
          <a:xfrm>
            <a:off x="5730850" y="869575"/>
            <a:ext cx="3194100" cy="23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Student Instructions:</a:t>
            </a:r>
            <a:r>
              <a:rPr lang="en">
                <a:latin typeface="Roboto"/>
                <a:ea typeface="Roboto"/>
                <a:cs typeface="Roboto"/>
                <a:sym typeface="Roboto"/>
              </a:rPr>
              <a:t> </a:t>
            </a:r>
            <a:r>
              <a:rPr lang="en">
                <a:latin typeface="Roboto"/>
                <a:ea typeface="Roboto"/>
                <a:cs typeface="Roboto"/>
                <a:sym typeface="Roboto"/>
              </a:rPr>
              <a:t>In order to get data for your heartbeat, we need to </a:t>
            </a:r>
            <a:r>
              <a:rPr lang="en" u="sng">
                <a:solidFill>
                  <a:schemeClr val="hlink"/>
                </a:solidFill>
                <a:latin typeface="Roboto"/>
                <a:ea typeface="Roboto"/>
                <a:cs typeface="Roboto"/>
                <a:sym typeface="Roboto"/>
                <a:hlinkClick r:id="rId4"/>
              </a:rPr>
              <a:t>modify the GettingStartedProject code a bit</a:t>
            </a:r>
            <a:r>
              <a:rPr lang="en">
                <a:latin typeface="Roboto"/>
                <a:ea typeface="Roboto"/>
                <a:cs typeface="Roboto"/>
                <a:sym typeface="Roboto"/>
              </a:rPr>
              <a:t>. Find the line in the code where the Signal is gathered from the sensor and printed. Add the current time in milliseconds to print statement and make sure to separate the 2 variables by a tab character so it’s easier to copy and paste into a spreadsheet.</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120" name="Google Shape;120;p18"/>
          <p:cNvPicPr preferRelativeResize="0"/>
          <p:nvPr/>
        </p:nvPicPr>
        <p:blipFill>
          <a:blip r:embed="rId5">
            <a:alphaModFix/>
          </a:blip>
          <a:stretch>
            <a:fillRect/>
          </a:stretch>
        </p:blipFill>
        <p:spPr>
          <a:xfrm>
            <a:off x="5812913" y="3473007"/>
            <a:ext cx="3029975" cy="883743"/>
          </a:xfrm>
          <a:prstGeom prst="rect">
            <a:avLst/>
          </a:prstGeom>
          <a:noFill/>
          <a:ln>
            <a:noFill/>
          </a:ln>
        </p:spPr>
      </p:pic>
      <p:pic>
        <p:nvPicPr>
          <p:cNvPr id="121" name="Google Shape;121;p18"/>
          <p:cNvPicPr preferRelativeResize="0"/>
          <p:nvPr/>
        </p:nvPicPr>
        <p:blipFill>
          <a:blip r:embed="rId6">
            <a:alphaModFix/>
          </a:blip>
          <a:stretch>
            <a:fillRect/>
          </a:stretch>
        </p:blipFill>
        <p:spPr>
          <a:xfrm>
            <a:off x="8488850" y="16350"/>
            <a:ext cx="655150" cy="655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peek under the hood</a:t>
            </a:r>
            <a:endParaRPr/>
          </a:p>
        </p:txBody>
      </p:sp>
      <p:pic>
        <p:nvPicPr>
          <p:cNvPr id="127" name="Google Shape;127;p19">
            <a:hlinkClick r:id="rId3"/>
          </p:cNvPr>
          <p:cNvPicPr preferRelativeResize="0"/>
          <p:nvPr/>
        </p:nvPicPr>
        <p:blipFill>
          <a:blip r:embed="rId4">
            <a:alphaModFix/>
          </a:blip>
          <a:stretch>
            <a:fillRect/>
          </a:stretch>
        </p:blipFill>
        <p:spPr>
          <a:xfrm>
            <a:off x="152400" y="771450"/>
            <a:ext cx="5468764" cy="4219649"/>
          </a:xfrm>
          <a:prstGeom prst="rect">
            <a:avLst/>
          </a:prstGeom>
          <a:noFill/>
          <a:ln>
            <a:noFill/>
          </a:ln>
        </p:spPr>
      </p:pic>
      <p:pic>
        <p:nvPicPr>
          <p:cNvPr id="128" name="Google Shape;128;p19"/>
          <p:cNvPicPr preferRelativeResize="0"/>
          <p:nvPr/>
        </p:nvPicPr>
        <p:blipFill>
          <a:blip r:embed="rId5">
            <a:alphaModFix/>
          </a:blip>
          <a:stretch>
            <a:fillRect/>
          </a:stretch>
        </p:blipFill>
        <p:spPr>
          <a:xfrm>
            <a:off x="8488850" y="16350"/>
            <a:ext cx="655150" cy="655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Gathering the data</a:t>
            </a:r>
            <a:endParaRPr/>
          </a:p>
        </p:txBody>
      </p:sp>
      <p:sp>
        <p:nvSpPr>
          <p:cNvPr id="134" name="Google Shape;134;p20"/>
          <p:cNvSpPr txBox="1"/>
          <p:nvPr/>
        </p:nvSpPr>
        <p:spPr>
          <a:xfrm>
            <a:off x="98250" y="851075"/>
            <a:ext cx="4428900" cy="207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Student instructions: </a:t>
            </a:r>
            <a:r>
              <a:rPr lang="en">
                <a:latin typeface="Roboto"/>
                <a:ea typeface="Roboto"/>
                <a:cs typeface="Roboto"/>
                <a:sym typeface="Roboto"/>
              </a:rPr>
              <a:t>Make sure to gather about a minute of data for each person. Then copy and paste the data into a spreadsheet and generate a plot of the signal vs time. Be sure to have at least 10 seconds of data for each person at your table. Next, plot milliseconds on the x-axis and signal on the y-axis for 10 seconds of clean data.</a:t>
            </a:r>
            <a:endParaRPr>
              <a:latin typeface="Roboto"/>
              <a:ea typeface="Roboto"/>
              <a:cs typeface="Roboto"/>
              <a:sym typeface="Roboto"/>
            </a:endParaRPr>
          </a:p>
        </p:txBody>
      </p:sp>
      <p:pic>
        <p:nvPicPr>
          <p:cNvPr id="135" name="Google Shape;135;p20"/>
          <p:cNvPicPr preferRelativeResize="0"/>
          <p:nvPr/>
        </p:nvPicPr>
        <p:blipFill>
          <a:blip r:embed="rId3">
            <a:alphaModFix/>
          </a:blip>
          <a:stretch>
            <a:fillRect/>
          </a:stretch>
        </p:blipFill>
        <p:spPr>
          <a:xfrm>
            <a:off x="5374775" y="800624"/>
            <a:ext cx="2889700" cy="1813875"/>
          </a:xfrm>
          <a:prstGeom prst="rect">
            <a:avLst/>
          </a:prstGeom>
          <a:noFill/>
          <a:ln>
            <a:noFill/>
          </a:ln>
        </p:spPr>
      </p:pic>
      <p:pic>
        <p:nvPicPr>
          <p:cNvPr descr="Live display of IBI (red), PPG, (green), and HR (blue) using an Arduino UNO R3 and the Pulse Sensor Amped." id="136" name="Google Shape;136;p20" title="Pulse Sensor Amped Arduino Serial Plotter">
            <a:hlinkClick r:id="rId4"/>
          </p:cNvPr>
          <p:cNvPicPr preferRelativeResize="0"/>
          <p:nvPr/>
        </p:nvPicPr>
        <p:blipFill>
          <a:blip r:embed="rId5">
            <a:alphaModFix/>
          </a:blip>
          <a:stretch>
            <a:fillRect/>
          </a:stretch>
        </p:blipFill>
        <p:spPr>
          <a:xfrm>
            <a:off x="629051" y="2703582"/>
            <a:ext cx="2889700" cy="2167268"/>
          </a:xfrm>
          <a:prstGeom prst="rect">
            <a:avLst/>
          </a:prstGeom>
          <a:noFill/>
          <a:ln>
            <a:noFill/>
          </a:ln>
        </p:spPr>
      </p:pic>
      <p:pic>
        <p:nvPicPr>
          <p:cNvPr id="137" name="Google Shape;137;p20"/>
          <p:cNvPicPr preferRelativeResize="0"/>
          <p:nvPr/>
        </p:nvPicPr>
        <p:blipFill>
          <a:blip r:embed="rId6">
            <a:alphaModFix/>
          </a:blip>
          <a:stretch>
            <a:fillRect/>
          </a:stretch>
        </p:blipFill>
        <p:spPr>
          <a:xfrm>
            <a:off x="8488850" y="16350"/>
            <a:ext cx="655150" cy="655150"/>
          </a:xfrm>
          <a:prstGeom prst="rect">
            <a:avLst/>
          </a:prstGeom>
          <a:noFill/>
          <a:ln>
            <a:noFill/>
          </a:ln>
        </p:spPr>
      </p:pic>
      <p:pic>
        <p:nvPicPr>
          <p:cNvPr descr="Arduino Serial Output PulseSensor" id="138" name="Google Shape;138;p20" title="Arduino Serial Output PulseSensor">
            <a:hlinkClick r:id="rId7"/>
          </p:cNvPr>
          <p:cNvPicPr preferRelativeResize="0"/>
          <p:nvPr/>
        </p:nvPicPr>
        <p:blipFill>
          <a:blip r:embed="rId8">
            <a:alphaModFix/>
          </a:blip>
          <a:stretch>
            <a:fillRect/>
          </a:stretch>
        </p:blipFill>
        <p:spPr>
          <a:xfrm>
            <a:off x="5336825" y="2675112"/>
            <a:ext cx="2965601" cy="2224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Plotting your pulse</a:t>
            </a:r>
            <a:endParaRPr/>
          </a:p>
        </p:txBody>
      </p:sp>
      <p:pic>
        <p:nvPicPr>
          <p:cNvPr id="144" name="Google Shape;144;p21" title="Chart"/>
          <p:cNvPicPr preferRelativeResize="0"/>
          <p:nvPr/>
        </p:nvPicPr>
        <p:blipFill>
          <a:blip r:embed="rId3">
            <a:alphaModFix/>
          </a:blip>
          <a:stretch>
            <a:fillRect/>
          </a:stretch>
        </p:blipFill>
        <p:spPr>
          <a:xfrm>
            <a:off x="152400" y="771450"/>
            <a:ext cx="3399950" cy="2099975"/>
          </a:xfrm>
          <a:prstGeom prst="rect">
            <a:avLst/>
          </a:prstGeom>
          <a:noFill/>
          <a:ln>
            <a:noFill/>
          </a:ln>
        </p:spPr>
      </p:pic>
      <p:pic>
        <p:nvPicPr>
          <p:cNvPr id="145" name="Google Shape;145;p21" title="Chart"/>
          <p:cNvPicPr preferRelativeResize="0"/>
          <p:nvPr/>
        </p:nvPicPr>
        <p:blipFill>
          <a:blip r:embed="rId4">
            <a:alphaModFix/>
          </a:blip>
          <a:stretch>
            <a:fillRect/>
          </a:stretch>
        </p:blipFill>
        <p:spPr>
          <a:xfrm>
            <a:off x="152400" y="2871425"/>
            <a:ext cx="3396186" cy="2099975"/>
          </a:xfrm>
          <a:prstGeom prst="rect">
            <a:avLst/>
          </a:prstGeom>
          <a:noFill/>
          <a:ln>
            <a:noFill/>
          </a:ln>
        </p:spPr>
      </p:pic>
      <p:sp>
        <p:nvSpPr>
          <p:cNvPr id="146" name="Google Shape;146;p21"/>
          <p:cNvSpPr txBox="1"/>
          <p:nvPr/>
        </p:nvSpPr>
        <p:spPr>
          <a:xfrm>
            <a:off x="3829875" y="828675"/>
            <a:ext cx="5095200" cy="186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Student instructions: </a:t>
            </a:r>
            <a:r>
              <a:rPr lang="en">
                <a:latin typeface="Roboto"/>
                <a:ea typeface="Roboto"/>
                <a:cs typeface="Roboto"/>
                <a:sym typeface="Roboto"/>
              </a:rPr>
              <a:t>Then make a column called “peak times” and manually inspect the plot for the time of each diastolic peak. Next create a column called IBI for interbeat interval and subtract the current row’s peak time from the previous one. This is your heart rate in real time. Plot the IBI vs milliseconds as well. Everyone at your table should gather their pulmonary data and generate a plot of signal versus time. That </a:t>
            </a:r>
            <a:r>
              <a:rPr lang="en" u="sng">
                <a:solidFill>
                  <a:schemeClr val="hlink"/>
                </a:solidFill>
                <a:latin typeface="Roboto"/>
                <a:ea typeface="Roboto"/>
                <a:cs typeface="Roboto"/>
                <a:sym typeface="Roboto"/>
                <a:hlinkClick r:id="rId5"/>
              </a:rPr>
              <a:t>spreadsheet</a:t>
            </a:r>
            <a:r>
              <a:rPr lang="en">
                <a:latin typeface="Roboto"/>
                <a:ea typeface="Roboto"/>
                <a:cs typeface="Roboto"/>
                <a:sym typeface="Roboto"/>
              </a:rPr>
              <a:t> will be your end-product.</a:t>
            </a:r>
            <a:endParaRPr>
              <a:latin typeface="Roboto"/>
              <a:ea typeface="Roboto"/>
              <a:cs typeface="Roboto"/>
              <a:sym typeface="Roboto"/>
            </a:endParaRPr>
          </a:p>
        </p:txBody>
      </p:sp>
      <p:pic>
        <p:nvPicPr>
          <p:cNvPr id="147" name="Google Shape;147;p21" title="Chart"/>
          <p:cNvPicPr preferRelativeResize="0"/>
          <p:nvPr/>
        </p:nvPicPr>
        <p:blipFill>
          <a:blip r:embed="rId6">
            <a:alphaModFix/>
          </a:blip>
          <a:stretch>
            <a:fillRect/>
          </a:stretch>
        </p:blipFill>
        <p:spPr>
          <a:xfrm>
            <a:off x="4314346" y="2621600"/>
            <a:ext cx="3800229" cy="2349801"/>
          </a:xfrm>
          <a:prstGeom prst="rect">
            <a:avLst/>
          </a:prstGeom>
          <a:noFill/>
          <a:ln>
            <a:noFill/>
          </a:ln>
        </p:spPr>
      </p:pic>
      <p:pic>
        <p:nvPicPr>
          <p:cNvPr id="148" name="Google Shape;148;p21"/>
          <p:cNvPicPr preferRelativeResize="0"/>
          <p:nvPr/>
        </p:nvPicPr>
        <p:blipFill>
          <a:blip r:embed="rId7">
            <a:alphaModFix/>
          </a:blip>
          <a:stretch>
            <a:fillRect/>
          </a:stretch>
        </p:blipFill>
        <p:spPr>
          <a:xfrm>
            <a:off x="8488850" y="16350"/>
            <a:ext cx="655150" cy="655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